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859" r:id="rId2"/>
    <p:sldId id="1089" r:id="rId3"/>
    <p:sldId id="1090" r:id="rId4"/>
    <p:sldId id="1126" r:id="rId5"/>
    <p:sldId id="1127" r:id="rId6"/>
    <p:sldId id="1128" r:id="rId7"/>
    <p:sldId id="1129" r:id="rId8"/>
    <p:sldId id="1130" r:id="rId9"/>
    <p:sldId id="1131" r:id="rId10"/>
    <p:sldId id="1092" r:id="rId11"/>
    <p:sldId id="1093" r:id="rId12"/>
    <p:sldId id="1101" r:id="rId13"/>
    <p:sldId id="1091" r:id="rId14"/>
    <p:sldId id="1105" r:id="rId15"/>
    <p:sldId id="1094" r:id="rId16"/>
    <p:sldId id="1107" r:id="rId17"/>
    <p:sldId id="1108" r:id="rId18"/>
    <p:sldId id="1132" r:id="rId19"/>
    <p:sldId id="1109" r:id="rId20"/>
    <p:sldId id="1110" r:id="rId21"/>
    <p:sldId id="1111" r:id="rId22"/>
    <p:sldId id="1112" r:id="rId23"/>
    <p:sldId id="1133" r:id="rId24"/>
    <p:sldId id="1113" r:id="rId25"/>
    <p:sldId id="1114" r:id="rId26"/>
    <p:sldId id="1138" r:id="rId27"/>
    <p:sldId id="1116" r:id="rId28"/>
    <p:sldId id="1134" r:id="rId29"/>
    <p:sldId id="1119" r:id="rId30"/>
    <p:sldId id="1137" r:id="rId31"/>
    <p:sldId id="1136" r:id="rId32"/>
    <p:sldId id="1117" r:id="rId33"/>
    <p:sldId id="1118" r:id="rId34"/>
    <p:sldId id="1123" r:id="rId35"/>
    <p:sldId id="1120" r:id="rId36"/>
    <p:sldId id="1121" r:id="rId37"/>
    <p:sldId id="1122" r:id="rId38"/>
    <p:sldId id="1124" r:id="rId39"/>
    <p:sldId id="1139" r:id="rId40"/>
    <p:sldId id="1140" r:id="rId41"/>
    <p:sldId id="1125" r:id="rId42"/>
    <p:sldId id="1144" r:id="rId43"/>
    <p:sldId id="1145" r:id="rId44"/>
    <p:sldId id="1146" r:id="rId4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4.jpeg"/><Relationship Id="rId7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22.png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分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子结构与性质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分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子结构与物质的性质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分子间的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范德华力：分子之间存在着的一种较弱的相互作用。范德华力很弱，比化学键的键能小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个数量级。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氢键：由已经与电负性很大的原子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形成共价键的氢原子与另一个电负性很大的原子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之间形成的作用力。氢键属于一种较弱的作用力，比化学键的键能小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个数量级，但比范德华力大。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08078"/>
            <a:ext cx="1588693" cy="50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范德华力是分子之间普遍存在的相互作用力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它使得许多物质能以一定的凝聚态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固态和液态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范德华力很弱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没有方向性和饱和性。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范德华力影响物质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的熔点、沸点等物理性质。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16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87275"/>
            <a:ext cx="154051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17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溶解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相似相溶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非极性溶质一般能溶于非极性溶剂，极性溶质一般能溶于极性溶剂。例如，蔗糖和氨易溶于水，难溶于四氯化碳；萘和碘易溶于四氯化碳，难溶于水。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影响物质溶解性的因素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外界因素：主要有温度、压强等。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氢键：溶剂和溶质之间的氢键作用力越大，溶解性越好。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分子结构的相似性：溶质和溶剂的分子结构相似程度越大，其溶解性越大。如乙醇与水互溶，而戊醇在水中的溶解度不大。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1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950" y="861095"/>
            <a:ext cx="1445895" cy="38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4793"/>
            <a:ext cx="11485848" cy="2792239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影响分子溶解度的主要因素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相似相溶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规律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溶质与溶剂的极性相似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物质溶解度较大。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溶质与溶剂之间能形成氢键可增大其溶解度。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有机物一般易溶于有机溶剂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且有机物在水中溶解度随碳数增大而减小。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溶质与水发生反应时可增大其溶解度。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16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1928" y="1062040"/>
            <a:ext cx="1546860" cy="36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无机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含氧酸分子的酸性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无机含氧酸分子中的氢原子多与酸根上的氧原子相连，形成羟基。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11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0533" y="852152"/>
            <a:ext cx="1428311" cy="384174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390137"/>
              </p:ext>
            </p:extLst>
          </p:nvPr>
        </p:nvGraphicFramePr>
        <p:xfrm>
          <a:off x="343712" y="2032855"/>
          <a:ext cx="11502990" cy="3402851"/>
        </p:xfrm>
        <a:graphic>
          <a:graphicData uri="http://schemas.openxmlformats.org/drawingml/2006/table">
            <a:tbl>
              <a:tblPr firstRow="1" firstCol="1" bandRow="1"/>
              <a:tblGrid>
                <a:gridCol w="2295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9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9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398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含氧酸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次氯酸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磷酸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硫酸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高氯酸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5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简式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非羟基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氧原子数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中强酸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最强酸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4099" name="图片 2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873" y="2770714"/>
            <a:ext cx="1540972" cy="108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图片 2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458" y="2665771"/>
            <a:ext cx="1392840" cy="115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图片 2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622" y="2654818"/>
            <a:ext cx="158006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559" y="54949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由上表分析可知：含氧酸分子结构中含非羟基氧原子数越多，该含氧酸的酸性越强。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氯元素能形成多种价态的含氧酸，通过计算它们分子中非羟基氧原子数，比较它们酸性的强弱。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4445"/>
              </p:ext>
            </p:extLst>
          </p:nvPr>
        </p:nvGraphicFramePr>
        <p:xfrm>
          <a:off x="343710" y="2060848"/>
          <a:ext cx="1150299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99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7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7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7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7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含氧酸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氯元素价态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非羟基氧原子数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中强酸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最强酸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0588" y="432430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由上表分析可知：同种元素的含氧酸中，成酸元素的化合价越高，其含氧酸的酸性越强。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006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的极性对化学性质的影响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羧酸酸性的衡量标准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标准：羧酸的酸性大小与其分子的组成和结构有关。羧酸的酸性可用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的大小来衡量。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规律：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越小，酸性越强。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996" y="1658613"/>
            <a:ext cx="948690" cy="333375"/>
          </a:xfrm>
          <a:prstGeom prst="rect">
            <a:avLst/>
          </a:prstGeom>
        </p:spPr>
      </p:pic>
      <p:pic>
        <p:nvPicPr>
          <p:cNvPr id="5" name="24要点破.eps" descr="id:21474905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5994" y="792697"/>
            <a:ext cx="6665595" cy="57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键的极性对羧酸酸性的影响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三氟乙酸与三氯乙酸的酸性强弱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872918"/>
              </p:ext>
            </p:extLst>
          </p:nvPr>
        </p:nvGraphicFramePr>
        <p:xfrm>
          <a:off x="343711" y="2060848"/>
          <a:ext cx="11502992" cy="1576515"/>
        </p:xfrm>
        <a:graphic>
          <a:graphicData uri="http://schemas.openxmlformats.org/drawingml/2006/table">
            <a:tbl>
              <a:tblPr firstRow="1" firstCol="1" bandRow="1"/>
              <a:tblGrid>
                <a:gridCol w="2500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2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酸性强弱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三氟乙酸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三氯乙酸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电负性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羟基极性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三氟乙酸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三氯乙酸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65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甲酸、乙酸和丙酸的酸性强弱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017314"/>
              </p:ext>
            </p:extLst>
          </p:nvPr>
        </p:nvGraphicFramePr>
        <p:xfrm>
          <a:off x="343711" y="1556792"/>
          <a:ext cx="1150299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500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2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酸性强弱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丙酸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烷基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推电子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基团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烷基越长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推电子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效应越大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使羧基中的羟基的极性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越小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羧酸的酸性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越弱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。随着烷基加长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酸性的差异越来越小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82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关于几种羧酸酸性大小的说法，正确的是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甲酸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3.75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二氯乙酸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故甲酸酸性大于二氯乙酸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二氟乙酸的酸性小于二氯乙酸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丁酸的酸性大于乙酸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乙酸的酸性小于氟乙酸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0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334944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分子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的极性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键的极性与分子的极性的关系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极性键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极性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双原子分子，如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𝐇𝐂𝐥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𝐍𝐎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𝐇𝐁𝐫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𝐕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形分子，如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𝐎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𝐒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𝐒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三角锥形分子，如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𝐍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𝐏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四面体形分子，如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𝐂𝐇𝐂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𝐥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𝐥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𝐂𝐥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</m:e>
                          </m:mr>
                          <m:mr>
                            <m:e/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3349443"/>
              </a:xfrm>
              <a:blipFill rotWithShape="0"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1503446"/>
            <a:ext cx="1536380" cy="461604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/>
          <a:stretch>
            <a:fillRect/>
          </a:stretch>
        </p:blipFill>
        <p:spPr>
          <a:xfrm>
            <a:off x="1414686" y="3212976"/>
            <a:ext cx="972820" cy="69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1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酸性越强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故二氯乙酸酸性大于甲酸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氟的电负性大于氯的电负性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的极性大于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的极性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的极性大于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的极性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导致二氟乙酸的羧基中的羟基的极性更大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更易电离出氢离子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故二氟乙酸的酸性大于二氯乙酸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烷基越长推电子效应越大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使羧基中羟基的极性越小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羧酸的酸性越弱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故乙酸的酸性大于丁酸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使羧基的酸性增强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使羧基的酸性减弱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故乙酸的酸性小于氟乙酸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F9C8A71-4F6B-8EE3-575F-6F982CBBB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89" y="894105"/>
            <a:ext cx="999732" cy="40933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F8011F6-8CD5-8BDA-B8DE-6882BE932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336" y="4216925"/>
            <a:ext cx="1046020" cy="42329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1412940" y="4077072"/>
            <a:ext cx="104337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28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  <a:solidFill>
            <a:srgbClr val="E3F2E7"/>
          </a:solidFill>
        </p:spPr>
        <p:txBody>
          <a:bodyPr/>
          <a:lstStyle/>
          <a:p>
            <a:pPr algn="ctr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从物质结构角度判断酸性强弱的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1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854539"/>
            <a:ext cx="1641475" cy="359410"/>
          </a:xfrm>
          <a:prstGeom prst="rect">
            <a:avLst/>
          </a:prstGeom>
        </p:spPr>
      </p:pic>
      <p:pic>
        <p:nvPicPr>
          <p:cNvPr id="4" name="25GH467.eps" descr="id:21474917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26" y="1447460"/>
            <a:ext cx="5891113" cy="478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2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分子间作用力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及对物质性质的影响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范德华力、氢键、化学键的比较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2186" y="908720"/>
            <a:ext cx="952500" cy="33401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956055"/>
              </p:ext>
            </p:extLst>
          </p:nvPr>
        </p:nvGraphicFramePr>
        <p:xfrm>
          <a:off x="343711" y="2009937"/>
          <a:ext cx="11502991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642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2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22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159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范德华力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氢键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共价键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4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粒子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等电负性很大的原子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无方向性和饱和性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有方向性和饱和性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有方向性和饱和性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氢键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范德华力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38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176332"/>
              </p:ext>
            </p:extLst>
          </p:nvPr>
        </p:nvGraphicFramePr>
        <p:xfrm>
          <a:off x="343711" y="980728"/>
          <a:ext cx="11502991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642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2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22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159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范德华力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氢键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共价键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影响强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度的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因素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随分子极性的增大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组成和结构相似的物质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相对分子质量越大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范德华力越大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的电负性越大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原子的半径越小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作用越强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键长越短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键能越大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共价键越稳定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性质的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组成和结构相似的物质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随相对分子质量的增大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物质的熔、沸点升高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分子间氢键的存在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使物质的熔、沸点升高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分子内存在氢键时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降低物质的熔、沸点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共价键键能越大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分子稳定性越强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5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物质溶解性的判断与比较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相似相溶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非极性溶质一般易溶于非极性溶剂，难溶于极性溶剂；极性溶质一般易溶于极性溶剂，难溶于非极性溶剂。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依据溶质与溶剂之间是否存在氢键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如果溶质与溶剂之间能形成氢键，则溶质溶解度增大，且氢键作用力越大，溶解性越好。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依据分子结构的相似性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溶质与溶剂分子结构的相似程度越大，其溶解度越大。如烃基越大的醇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羧酸、醛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在水中的溶解度越小。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0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无机含氧酸分子的酸性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无机含氧酸的通式可写成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，如果成酸元素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相同，则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值越大，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的正电性越高，使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的电子向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偏移，在水分子的作用下越易电离出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，酸性越强，如酸性：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范德华力、氢键与化学键易混点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范德华力与氢键只影响物质的物理性质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而化学键主要影响物质的化学性质。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氢键不是化学键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而是一种较强的分子间作用力。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7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3320153"/>
            <a:ext cx="172593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9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关于分子性质的解释错误的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的熔点比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的分子间作用力比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易溶于苯、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难溶于水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都可用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相似相溶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规律解释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臭氧极性微弱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在四氯化碳中的溶解度高于在水中的溶解度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很稳定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因为水分子之间存在氢键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17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1169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9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硝酸的分子间作用力小于磷酸可知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硝酸的熔点低于磷酸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、苯、甲烷都是非极性分子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水是极性分子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相似相溶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易溶于苯、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难溶于水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臭氧极性微弱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水是极性分子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四氯化碳是非极性分子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相似相溶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在四氯化碳中的溶解度高于在水中的溶解度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很稳定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因为水中氢氧键键能大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水的沸点高是因为水分子之间存在氢键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59" y="880727"/>
            <a:ext cx="1046020" cy="42829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75" y="3649282"/>
            <a:ext cx="1046020" cy="423292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1449594" y="3502749"/>
            <a:ext cx="104721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9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46975"/>
            <a:ext cx="11485848" cy="4454233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氢键对物质性质的影响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氢键对物质熔、沸点的影响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分子间存在氢键的物质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物质的熔、沸点明显高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同分异构体分子间形成氢键的物质比分子内形成氢键的物质熔、沸点高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如邻羟基苯甲酸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对羟基苯甲酸。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氢键对物质溶解度的影响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溶剂和溶质之间形成氢键使溶质的溶解度增大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、甲醇、甲酸等易溶于水。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氢键对物质密度的影响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氢键的存在会使某些物质的密度反常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如水的密度比冰的密度大。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918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1929" y="975521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0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甲醇的沸点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64.7℃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介于水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和甲硫醇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7.6℃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之间，其原因是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2717;FounderCES">
            <a:extLst>
              <a:ext uri="{FF2B5EF4-FFF2-40B4-BE49-F238E27FC236}">
                <a16:creationId xmlns:a16="http://schemas.microsoft.com/office/drawing/2014/main" id="{FFA34D28-D2DA-C5C3-D273-26F00142E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9" y="890790"/>
            <a:ext cx="1167995" cy="37672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75" y="3788537"/>
            <a:ext cx="1046020" cy="423292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03576" y="3668611"/>
            <a:ext cx="11443126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甲硫醇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不能形成分子间氢键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而水和甲醇均能形成氢键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且水比甲醇的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897" y="2088841"/>
            <a:ext cx="1046020" cy="42829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甲醇分子之间和水分子之间都存在氢键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因此沸点高于不含分子间氢键的甲硫醇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水分子间能形成的氢键比甲醇多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即甲醇分子间氢键的总强度低于水分子间氢键的总强度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因此甲醇的沸点介于水和甲硫醇之间。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352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284617"/>
              </a:xfrm>
            </p:spPr>
            <p:txBody>
              <a:bodyPr/>
              <a:lstStyle/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极性键或非极性键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非极性分子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单质分子，如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𝐥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𝐍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𝐏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𝐈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</m:t>
                              </m:r>
                            </m:e>
                          </m:mr>
                          <m:mr>
                            <m:e/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直线形分子，如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𝐒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𝐂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</m:t>
                              </m:r>
                            </m:e>
                          </m:mr>
                          <m:mr>
                            <m:e/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平面正三角形分子，如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𝐁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𝐅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𝐒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mr>
                          <m:mr>
                            <m:e/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正四面体形分子，如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𝐥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𝐅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</m:t>
                              </m:r>
                            </m:e>
                          </m:mr>
                          <m:mr>
                            <m:e/>
                          </m:mr>
                        </m:m>
                      </m:e>
                    </m:d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284617"/>
              </a:xfrm>
              <a:blipFill rotWithShape="0"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3054848" y="2208358"/>
            <a:ext cx="723900" cy="61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9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的熔、沸点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，原因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3198965"/>
            <a:ext cx="1046020" cy="423292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03576" y="3079039"/>
            <a:ext cx="11443126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结构相似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的相对分子质量大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的熔、沸点高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97" y="2016833"/>
            <a:ext cx="1046020" cy="42829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OF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的结构相似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的相对分子质量大于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分子间的范德华力大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的熔、沸点高于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206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随着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温度降低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当分子靠自身的动能不足以克服分子间的相互作用时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分子就会凝聚在一起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形成液体或固体。故分子间的相互作用力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如氢键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其熔、沸点越高。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18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266" y="1077944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手性碳原子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、手性分子的确定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手性分子的确定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两个分子具有完全相同的组成和原子排列。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两个分子互为镜像。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两个分子在三维空间里不能重合，如图：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有机物分子中如果有一个手性碳原子，则该有机物分子就是手性分子，具有手性异构体。分子中如果有两个及以上手性碳原子，则该分子不一定是手性分子。</a:t>
            </a:r>
            <a:endParaRPr lang="zh-CN" altLang="en-US" dirty="0"/>
          </a:p>
        </p:txBody>
      </p:sp>
      <p:pic>
        <p:nvPicPr>
          <p:cNvPr id="3" name="要点3.EPS" descr="id:2147492688;FounderCES">
            <a:extLst>
              <a:ext uri="{FF2B5EF4-FFF2-40B4-BE49-F238E27FC236}">
                <a16:creationId xmlns:a16="http://schemas.microsoft.com/office/drawing/2014/main" id="{4DDFBDED-685A-F74F-DD81-CC2493885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10392"/>
            <a:ext cx="952500" cy="334537"/>
          </a:xfrm>
          <a:prstGeom prst="rect">
            <a:avLst/>
          </a:prstGeom>
        </p:spPr>
      </p:pic>
      <p:pic>
        <p:nvPicPr>
          <p:cNvPr id="4" name="25gh468.jpg" descr="id:21474918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3573016"/>
            <a:ext cx="2722576" cy="139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70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手性碳原子的确定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碳原子连接了四个不同的原子或基团，形成的化合物存在手性异构，则该碳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手性原子。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即为手性碳原子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不饱和碳原子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如碳碳双键、—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b="1" u="sng" spc="-8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===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—等中的碳原子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一定不是手性碳原子。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676" y="2020682"/>
            <a:ext cx="2205434" cy="145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0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一个碳原子连接四个不同原子或原子团时，该碳原子叫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手性碳原子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。下列化合物中含有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个手性碳原子的是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81300" algn="l"/>
                <a:tab pos="5654675" algn="l"/>
                <a:tab pos="8518525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781300" algn="l"/>
                <a:tab pos="5654675" algn="l"/>
                <a:tab pos="85185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2773;FounderCES">
            <a:extLst>
              <a:ext uri="{FF2B5EF4-FFF2-40B4-BE49-F238E27FC236}">
                <a16:creationId xmlns:a16="http://schemas.microsoft.com/office/drawing/2014/main" id="{00DE6D8D-6214-39A2-B1A3-CBB736A4F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9" y="891136"/>
            <a:ext cx="1167995" cy="376726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795686" y="1971071"/>
            <a:ext cx="1222375" cy="1329690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3574926" y="2040603"/>
            <a:ext cx="2295525" cy="1190625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5"/>
          <a:stretch>
            <a:fillRect/>
          </a:stretch>
        </p:blipFill>
        <p:spPr>
          <a:xfrm>
            <a:off x="6455246" y="1962552"/>
            <a:ext cx="1222375" cy="190373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6"/>
          <a:stretch>
            <a:fillRect/>
          </a:stretch>
        </p:blipFill>
        <p:spPr>
          <a:xfrm>
            <a:off x="9335566" y="1962552"/>
            <a:ext cx="1595755" cy="154114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575" y="6151474"/>
            <a:ext cx="1046020" cy="423292"/>
          </a:xfrm>
          <a:prstGeom prst="rect">
            <a:avLst/>
          </a:prstGeom>
        </p:spPr>
      </p:pic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1389916" y="6031548"/>
            <a:ext cx="104567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897" y="3959302"/>
            <a:ext cx="1046020" cy="428292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85930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中间碳原子为手性碳原子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只有氯原子、溴原子所连的碳原子为手性碳原子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羧基所连碳原子为手性碳原子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氯原子、溴原子所连的碳原子为手性碳原子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只有羟基所连的碳原子为手性碳原子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76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6718"/>
            <a:ext cx="11485848" cy="2862322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手性分子的判断方法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观察实物与其镜像能否重合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如果不能重合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说明是手性分子。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观察有机物分子中是否有手性碳原子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如果有一个手性碳原子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则该有机物分子就是手性分子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具有手性异构体。含有两个手性碳原子的有机物分子不一定是手性分子。</a:t>
            </a:r>
            <a:endParaRPr lang="zh-CN" altLang="en-US" dirty="0"/>
          </a:p>
        </p:txBody>
      </p:sp>
      <p:pic>
        <p:nvPicPr>
          <p:cNvPr id="3" name="顿有所悟.eps" descr="id:21474918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070656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7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884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“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两大理论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与粒子空间结构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分子空间结构与杂化轨道理论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当原子成键时，原子的价电子轨道相互混杂，形成与原轨道数相等且能量相同的杂化轨道。杂化轨道数不同，轨道间的夹角不同，形成分子的空间结构不同。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杂化轨道的三种类型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情境w.eps" descr="id:21474918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2258" y="1545424"/>
            <a:ext cx="820420" cy="359410"/>
          </a:xfrm>
          <a:prstGeom prst="rect">
            <a:avLst/>
          </a:prstGeom>
        </p:spPr>
      </p:pic>
      <p:pic>
        <p:nvPicPr>
          <p:cNvPr id="5" name="24情境通.eps" descr="id:21474918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54851" y="764823"/>
            <a:ext cx="5680710" cy="575945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136646"/>
              </p:ext>
            </p:extLst>
          </p:nvPr>
        </p:nvGraphicFramePr>
        <p:xfrm>
          <a:off x="343712" y="4372000"/>
          <a:ext cx="1150299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300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5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6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05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0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杂化轨道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杂化轨道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数目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杂化轨道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的空间结构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92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直线形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平面三角形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1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正四面体形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67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分子空间结构与价层电子对互斥模型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价层电子对互斥模型说明的是价层电子对的空间结构，而分子的空间结构指的是成键电子对的空间结构，不包括孤电子对。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当中心原子上无孤电子对时，两者的空间结构一致。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当中心原子上有孤电子对时，两者的空间结构不一致。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40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676936"/>
              </p:ext>
            </p:extLst>
          </p:nvPr>
        </p:nvGraphicFramePr>
        <p:xfrm>
          <a:off x="334565" y="1006537"/>
          <a:ext cx="11521282" cy="4996572"/>
        </p:xfrm>
        <a:graphic>
          <a:graphicData uri="http://schemas.openxmlformats.org/drawingml/2006/table">
            <a:tbl>
              <a:tblPr firstRow="1" firstCol="1" bandRow="1"/>
              <a:tblGrid>
                <a:gridCol w="13825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3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66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电子对数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成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键对数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中心原子上的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孤电子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价层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电子对空间结构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子空间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55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直线形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直线形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67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平面三角形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平面三角形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67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6672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四面体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正四面体形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67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三角锥形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704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88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中配体分子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以及分子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的空间结构和相应的键角如图所示。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的杂化轨道类型是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的沸点比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，原因是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的键角小于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的，分析原因：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qs95.jpg" descr="id:21474919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13399" y="1988840"/>
            <a:ext cx="5380756" cy="1942389"/>
          </a:xfrm>
          <a:prstGeom prst="rect">
            <a:avLst/>
          </a:prstGeom>
        </p:spPr>
      </p:pic>
      <p:pic>
        <p:nvPicPr>
          <p:cNvPr id="10" name="24典例1.eps" descr="id:21474919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5237" y="871396"/>
            <a:ext cx="11169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1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从向量的角度理解分子的极性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若分子中共价键极性的向量和等于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，则为非极性分子，如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005570"/>
              </p:ext>
            </p:extLst>
          </p:nvPr>
        </p:nvGraphicFramePr>
        <p:xfrm>
          <a:off x="343712" y="2060848"/>
          <a:ext cx="11502991" cy="3922752"/>
        </p:xfrm>
        <a:graphic>
          <a:graphicData uri="http://schemas.openxmlformats.org/drawingml/2006/table">
            <a:tbl>
              <a:tblPr firstRow="1" firstCol="1" bandRow="1"/>
              <a:tblGrid>
                <a:gridCol w="959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2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70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对称的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所带负电的向量和位于分子中心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且负电量与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所带正电量相等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分子不带电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为非极性分子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对称的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所带正电的向量和位于分子中心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且正电量与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所带负电量相等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分子不带电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为非极性分子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6" name="qs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846" y="2309019"/>
            <a:ext cx="1651915" cy="128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qs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430" y="2126456"/>
            <a:ext cx="1882785" cy="151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05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48189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PH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上的价层电子对数为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的杂化轨道类型是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原子的电负性较大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存在分子间氢键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的沸点比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的沸点高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的键角小于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的键角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原因是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中的孤电子对对成键电子对的排斥作用较大。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481898"/>
              </a:xfrm>
              <a:blipFill rotWithShape="0">
                <a:blip r:embed="rId2"/>
                <a:stretch>
                  <a:fillRect l="-796" r="-849" b="-46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59" y="1012477"/>
            <a:ext cx="1046020" cy="42829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5443016"/>
            <a:ext cx="1046020" cy="423292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03576" y="5323090"/>
            <a:ext cx="11443126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存在分子间氢键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个孤电子对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个孤电子对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中的孤电子对对成键电子对的排斥作用较大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s95.jpg" descr="id:214749192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280572" y="3392650"/>
            <a:ext cx="4891596" cy="176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43840"/>
                <a:ext cx="11485848" cy="2989216"/>
              </a:xfrm>
              <a:solidFill>
                <a:srgbClr val="E3F2E7"/>
              </a:solidFill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比较键角的三种思维模板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杂化类型不同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→</a:t>
                </a:r>
                <a:r>
                  <a:rPr lang="en-US" altLang="zh-CN" sz="23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sz="23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sz="2300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杂化轨道类型相</a:t>
                </a:r>
                <a:r>
                  <a:rPr lang="zh-CN" altLang="zh-CN" sz="23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同</a:t>
                </a:r>
                <a:endParaRPr lang="en-US" altLang="zh-CN" sz="23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zh-CN" altLang="zh-CN" sz="23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23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2300" b="1">
                                    <a:solidFill>
                                      <a:srgbClr val="000000"/>
                                    </a:solidFill>
                                    <a:latin typeface="宋体" panose="02010600030101010101" pitchFamily="2" charset="-122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→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2300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孤电子对数越多，键角越小，如</m:t>
                                </m:r>
                                <m:sSub>
                                  <m:sSubPr>
                                    <m:ctrlPr>
                                      <a:rPr lang="zh-CN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𝐎</m:t>
                                </m:r>
                                <m:r>
                                  <a:rPr lang="zh-CN" altLang="zh-CN" sz="2300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＜</m:t>
                                </m:r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𝐍</m:t>
                                </m:r>
                                <m:sSub>
                                  <m:sSubPr>
                                    <m:ctrlPr>
                                      <a:rPr lang="zh-CN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  <m:r>
                                  <a:rPr lang="en-US" altLang="zh-CN" sz="23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                                                                 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2300" b="1">
                                    <a:solidFill>
                                      <a:srgbClr val="000000"/>
                                    </a:solidFill>
                                    <a:latin typeface="宋体" panose="02010600030101010101" pitchFamily="2" charset="-122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→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2300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孤电子对数相同，中心原子电负性越大，键角越大，如</m:t>
                                </m:r>
                                <m:sSub>
                                  <m:sSubPr>
                                    <m:ctrlPr>
                                      <a:rPr lang="zh-CN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𝐎</m:t>
                                </m:r>
                                <m:r>
                                  <a:rPr lang="zh-CN" altLang="zh-CN" sz="2300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＞</m:t>
                                </m:r>
                                <m:sSub>
                                  <m:sSubPr>
                                    <m:ctrlPr>
                                      <a:rPr lang="zh-CN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𝐇</m:t>
                                    </m:r>
                                  </m:e>
                                  <m:sub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𝐒</m:t>
                                </m:r>
                                <m:r>
                                  <a:rPr lang="en-US" altLang="zh-CN" sz="2300" b="1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                                    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2300" b="1">
                                    <a:solidFill>
                                      <a:srgbClr val="000000"/>
                                    </a:solidFill>
                                    <a:latin typeface="宋体" panose="02010600030101010101" pitchFamily="2" charset="-122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→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2300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孤电子对数相同，中心原子相同，配位原子的电负性越大，键角越小，如</m:t>
                                </m:r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𝐍</m:t>
                                </m:r>
                                <m:sSub>
                                  <m:sSubPr>
                                    <m:ctrlPr>
                                      <a:rPr lang="zh-CN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𝐅</m:t>
                                    </m:r>
                                  </m:e>
                                  <m:sub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  <m:r>
                                  <a:rPr lang="zh-CN" altLang="zh-CN" sz="2300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＜</m:t>
                                </m:r>
                                <m:r>
                                  <a:rPr lang="en-US" altLang="zh-CN" sz="23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𝐍𝐂</m:t>
                                </m:r>
                                <m:sSub>
                                  <m:sSubPr>
                                    <m:ctrlPr>
                                      <a:rPr lang="zh-CN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𝐥</m:t>
                                    </m:r>
                                  </m:e>
                                  <m:sub>
                                    <m:r>
                                      <a:rPr lang="en-US" altLang="zh-CN" sz="2300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23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43840"/>
                <a:ext cx="11485848" cy="2989216"/>
              </a:xfrm>
              <a:blipFill rotWithShape="0">
                <a:blip r:embed="rId2"/>
                <a:stretch>
                  <a:fillRect l="-7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提分绝招A.eps" descr="id:21474919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078447"/>
            <a:ext cx="15817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5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磷酸根离子的空间结构为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的价层电子对数为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，杂化轨道类型为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3251563"/>
            <a:ext cx="1046020" cy="423292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03576" y="3131637"/>
            <a:ext cx="11443126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四面体形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97" y="1954156"/>
            <a:ext cx="1046020" cy="4282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>
                <a:spLocks/>
              </p:cNvSpPr>
              <p:nvPr/>
            </p:nvSpPr>
            <p:spPr bwMode="auto">
              <a:xfrm>
                <a:off x="360854" y="1844824"/>
                <a:ext cx="11485848" cy="1214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1">
                  <a:lnSpc>
                    <a:spcPct val="120000"/>
                  </a:lnSpc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价层电子对互斥模型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的价层电子对数为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</a:p>
              <a:p>
                <a:pPr eaLnBrk="1" hangingPunct="1"/>
                <a:r>
                  <a:rPr lang="zh-CN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故杂化轨道类型为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空间结构为正四面体形。</a:t>
                </a:r>
                <a:endParaRPr lang="zh-CN" altLang="en-US" dirty="0"/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44824"/>
                <a:ext cx="11485848" cy="1214371"/>
              </a:xfrm>
              <a:prstGeom prst="rect">
                <a:avLst/>
              </a:prstGeom>
              <a:blipFill>
                <a:blip r:embed="rId4"/>
                <a:stretch>
                  <a:fillRect l="-796" r="-849" b="-1105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典例2.eps" descr="id:214749195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0589" y="868588"/>
            <a:ext cx="11169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是次磷酸的正盐，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采取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4169860"/>
            <a:ext cx="1046020" cy="423292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03576" y="4049934"/>
            <a:ext cx="11443126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97" y="1988840"/>
            <a:ext cx="1046020" cy="42829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993035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>
              <a:lnSpc>
                <a:spcPct val="120000"/>
              </a:lnSpc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氧酸分子中只有羟基上的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可以电离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是次磷酸的正盐可知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为一元酸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其分子中只有一个羟基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还有一个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形成双键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没有孤电子对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故其价层电子对数为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杂化。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>
          <a:blip r:embed="rId4"/>
          <a:stretch>
            <a:fillRect/>
          </a:stretch>
        </p:blipFill>
        <p:spPr>
          <a:xfrm>
            <a:off x="1676787" y="3739748"/>
            <a:ext cx="1682115" cy="120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52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16865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中碳原子的杂化轨道类型是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，写出一种具有相同空间结构的－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价无机酸根离子的离子符号：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168653"/>
              </a:xfrm>
              <a:blipFill rotWithShape="0">
                <a:blip r:embed="rId2"/>
                <a:stretch>
                  <a:fillRect l="-796" r="-849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46" y="4591340"/>
            <a:ext cx="864479" cy="3498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3"/>
              <p:cNvSpPr txBox="1">
                <a:spLocks/>
              </p:cNvSpPr>
              <p:nvPr/>
            </p:nvSpPr>
            <p:spPr bwMode="auto">
              <a:xfrm>
                <a:off x="403576" y="4437112"/>
                <a:ext cx="11443126" cy="476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   sp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3576" y="4437112"/>
                <a:ext cx="11443126" cy="476238"/>
              </a:xfrm>
              <a:prstGeom prst="rect">
                <a:avLst/>
              </a:prstGeom>
              <a:blipFill>
                <a:blip r:embed="rId4"/>
                <a:stretch>
                  <a:fillRect b="-5128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668" y="2063330"/>
            <a:ext cx="864479" cy="3539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>
                <a:spLocks/>
              </p:cNvSpPr>
              <p:nvPr/>
            </p:nvSpPr>
            <p:spPr bwMode="auto">
              <a:xfrm>
                <a:off x="360854" y="1844824"/>
                <a:ext cx="11485848" cy="2086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价层电子对互斥模型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的价层电子对数为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孤电子对数为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故其离子的空间结构为平面三角形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原子的杂化轨道类型是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具有相同空间结构的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价无机酸根离子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即阴离子中心原子的价层电子对数应为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孤电子对数为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带电荷量为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则代入孤电子对公式可解得其中心原子的价电子数为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 dirty="0"/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44824"/>
                <a:ext cx="11485848" cy="2086395"/>
              </a:xfrm>
              <a:prstGeom prst="rect">
                <a:avLst/>
              </a:prstGeom>
              <a:blipFill>
                <a:blip r:embed="rId6"/>
                <a:stretch>
                  <a:fillRect l="-796" r="-849" b="-2690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323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若分子中共价键极性的向量和不等于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，则为极性分子，如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328999"/>
              </p:ext>
            </p:extLst>
          </p:nvPr>
        </p:nvGraphicFramePr>
        <p:xfrm>
          <a:off x="343712" y="1556792"/>
          <a:ext cx="11502991" cy="3374112"/>
        </p:xfrm>
        <a:graphic>
          <a:graphicData uri="http://schemas.openxmlformats.org/drawingml/2006/table">
            <a:tbl>
              <a:tblPr firstRow="1" firstCol="1" bandRow="1"/>
              <a:tblGrid>
                <a:gridCol w="959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2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70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所带正电的向量和位于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连线的中间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即正电中心与负电中心不重合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为极性分子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所带正电的向量和位于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连线的正三角形的中心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即正电中心与负电中心不重合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为极性分子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qs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870" y="1843088"/>
            <a:ext cx="150177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qs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478" y="1843088"/>
            <a:ext cx="13636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43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分子极性判断的方法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方法一：从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键的极性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只含有非极性键的双原子分子或多原子分子大多是非极性分子。如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含有极性键的双原子分子都是极性分子。如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含有极性键的多原子分子，空间结构对称的是非极性分子，空间结构不对称的是极性分子。如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是非极性分子，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是极性分子。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90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方法二：从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中心原子的化合价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型分子，若中心原子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的化合价的绝对值等于该元素所在的主族序数，则为非极性分子；若不等，则为极性分子，实例如下表。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01797"/>
              </p:ext>
            </p:extLst>
          </p:nvPr>
        </p:nvGraphicFramePr>
        <p:xfrm>
          <a:off x="343709" y="2636912"/>
          <a:ext cx="11502994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911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0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0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02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02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02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中心原子的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化合价的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绝对值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中心原子所在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的主族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序数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分子极性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非极性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非极性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非极性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极性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01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方法三：从中心原子有无孤电子对的角度判断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型分子，若中心原子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上有孤电子对，则为极性分子；若无孤电子对，则为非极性分子。如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为非极性分子，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为极性分子。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62198"/>
            <a:ext cx="11485848" cy="1684244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只含非极性共价键的分子一定是非极性分子。只含极性键的分子可能是极性分子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也可能是非极性分子。如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是极性分子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是非极性分子。极性分子中可能含有非极性键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非极性分子中可能含有极性键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16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244" y="2806136"/>
            <a:ext cx="183070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3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键的极性对化学性质的影响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由于不同成键原子间电负性的差异，共用电子对会发生偏移。偏移程度越大，共价键极性越强，在反应中越容易发生断裂。所以键的极性对物质的化学性质有重要影响。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63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3141</Words>
  <Application>Microsoft Office PowerPoint</Application>
  <PresentationFormat>自定义</PresentationFormat>
  <Paragraphs>332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440</cp:revision>
  <dcterms:created xsi:type="dcterms:W3CDTF">2020-11-06T05:24:00Z</dcterms:created>
  <dcterms:modified xsi:type="dcterms:W3CDTF">2025-07-31T14:23:41Z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